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sldIdLst>
    <p:sldId id="282" r:id="rId3"/>
    <p:sldId id="275" r:id="rId4"/>
    <p:sldId id="256" r:id="rId5"/>
    <p:sldId id="271" r:id="rId6"/>
    <p:sldId id="276" r:id="rId7"/>
    <p:sldId id="277" r:id="rId8"/>
    <p:sldId id="272" r:id="rId9"/>
    <p:sldId id="273" r:id="rId10"/>
    <p:sldId id="279" r:id="rId11"/>
    <p:sldId id="280" r:id="rId12"/>
    <p:sldId id="281" r:id="rId13"/>
  </p:sldIdLst>
  <p:sldSz cx="9144000" cy="6858000" type="screen4x3"/>
  <p:notesSz cx="6815138" cy="99441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0000"/>
    <a:srgbClr val="FFF5FE"/>
    <a:srgbClr val="FFFFC5"/>
    <a:srgbClr val="E0FCED"/>
    <a:srgbClr val="FEFDE3"/>
    <a:srgbClr val="FCE4F5"/>
    <a:srgbClr val="FFFFDD"/>
    <a:srgbClr val="E7FCFF"/>
    <a:srgbClr val="B3E3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9600" autoAdjust="0"/>
  </p:normalViewPr>
  <p:slideViewPr>
    <p:cSldViewPr snapToGrid="0">
      <p:cViewPr varScale="1">
        <p:scale>
          <a:sx n="105" d="100"/>
          <a:sy n="105" d="100"/>
        </p:scale>
        <p:origin x="-180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501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2750" cy="496888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800" y="0"/>
            <a:ext cx="2952750" cy="496888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9E97BE2-2116-472C-81B4-8EFFBF2A45C9}" type="datetimeFigureOut">
              <a:rPr lang="ru-RU"/>
              <a:pPr>
                <a:defRPr/>
              </a:pPr>
              <a:t>31.01.2017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53062" cy="4475162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52750" cy="496888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800" y="9445625"/>
            <a:ext cx="2952750" cy="496888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93FA7F8-6FB8-4BEF-91E8-EDF8607939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544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F10A8-CF53-4E61-9975-F1A6EC37097D}" type="datetimeFigureOut">
              <a:rPr lang="ru-RU"/>
              <a:pPr>
                <a:defRPr/>
              </a:pPr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5B5D0-5148-459A-9E4A-17C671FFE2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65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99F98-175C-4555-9EEE-3E5833780207}" type="datetimeFigureOut">
              <a:rPr lang="ru-RU"/>
              <a:pPr>
                <a:defRPr/>
              </a:pPr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AC347-1450-4365-B68B-2B7DC5EDD3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2890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40377-975A-4591-9FFA-C2F48E89FB6E}" type="datetimeFigureOut">
              <a:rPr lang="ru-RU"/>
              <a:pPr>
                <a:defRPr/>
              </a:pPr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D5D1D-6238-4E5A-AC3F-9917050DBC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3517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B8419-D52B-4556-9928-B35C15213144}" type="datetimeFigureOut">
              <a:rPr lang="ru-RU"/>
              <a:pPr>
                <a:defRPr/>
              </a:pPr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2095C-5586-4DCB-9491-D93853537F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08543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9E2F3-D9DD-4334-8C3F-4FD7862A3B38}" type="datetimeFigureOut">
              <a:rPr lang="ru-RU"/>
              <a:pPr>
                <a:defRPr/>
              </a:pPr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B39B1-DE3B-42E3-9CE2-D5AD7F7D30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29732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4AC8B-4178-46F9-8A51-17C1E34F9208}" type="datetimeFigureOut">
              <a:rPr lang="ru-RU"/>
              <a:pPr>
                <a:defRPr/>
              </a:pPr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BA4A8-E3E3-41D8-90CC-DDBDFF8AB4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8591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84230-C1B8-499D-934E-3CC6717AAE47}" type="datetimeFigureOut">
              <a:rPr lang="ru-RU"/>
              <a:pPr>
                <a:defRPr/>
              </a:pPr>
              <a:t>31.01.2017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3B7F6-ED9C-47E8-A849-4B55BC278C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12951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F0401-B77E-4A1D-B2AA-F7AEA8567E57}" type="datetimeFigureOut">
              <a:rPr lang="ru-RU"/>
              <a:pPr>
                <a:defRPr/>
              </a:pPr>
              <a:t>31.01.2017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3870B-5E36-4963-ADB9-AEB0E8F465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0423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6150B-1E54-4C92-BCA1-48D264C7D1FF}" type="datetimeFigureOut">
              <a:rPr lang="ru-RU"/>
              <a:pPr>
                <a:defRPr/>
              </a:pPr>
              <a:t>31.01.2017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09277-3FC6-4F9E-B19F-5A3F8A89FD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38118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52ADC-503B-4E1E-8D57-BD973E237CB6}" type="datetimeFigureOut">
              <a:rPr lang="ru-RU"/>
              <a:pPr>
                <a:defRPr/>
              </a:pPr>
              <a:t>31.01.2017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D4598-1999-49DF-97BB-7B6C0ED81D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72808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F390A-0443-4AB6-9807-CFB30D4EA4D4}" type="datetimeFigureOut">
              <a:rPr lang="ru-RU"/>
              <a:pPr>
                <a:defRPr/>
              </a:pPr>
              <a:t>31.01.2017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098C0-64F3-4FD6-AA55-E20FC1EA22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268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C1E41-6F0B-4D58-9EDF-B35C631C1072}" type="datetimeFigureOut">
              <a:rPr lang="ru-RU"/>
              <a:pPr>
                <a:defRPr/>
              </a:pPr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C7E75-63B5-43A4-AEDF-781DEA45E4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4021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51E7B-3AD0-4974-9107-5EF804A307E7}" type="datetimeFigureOut">
              <a:rPr lang="ru-RU"/>
              <a:pPr>
                <a:defRPr/>
              </a:pPr>
              <a:t>31.01.2017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58B9B2-A074-491E-9C8A-444FBF5A12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01185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2A05E-4C5F-42FA-B6B7-173C0A3B7D8A}" type="datetimeFigureOut">
              <a:rPr lang="ru-RU"/>
              <a:pPr>
                <a:defRPr/>
              </a:pPr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756A5-8947-44DB-807A-74305FE52A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44136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32956-BFAB-4027-B424-16C6357049CD}" type="datetimeFigureOut">
              <a:rPr lang="ru-RU"/>
              <a:pPr>
                <a:defRPr/>
              </a:pPr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3D06E-23DE-469C-B759-BB9E015626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6126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5D1C8-2996-4612-A6D5-DA0BCC8C57B8}" type="datetimeFigureOut">
              <a:rPr lang="ru-RU"/>
              <a:pPr>
                <a:defRPr/>
              </a:pPr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34E57-AD71-411F-846A-B806CE76BD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083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B1BB4-6C57-4ED0-A679-A35CE9B41AA5}" type="datetimeFigureOut">
              <a:rPr lang="ru-RU"/>
              <a:pPr>
                <a:defRPr/>
              </a:pPr>
              <a:t>31.01.2017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20C2E-2785-470D-B23A-E99EBA4FD4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104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A26C4-E77C-47F3-8FEE-30089272231B}" type="datetimeFigureOut">
              <a:rPr lang="ru-RU"/>
              <a:pPr>
                <a:defRPr/>
              </a:pPr>
              <a:t>31.01.2017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1CE13-64F6-4E01-8831-A932EE6A0D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8248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DF310-C42B-4F30-83CE-E6585E7E05EE}" type="datetimeFigureOut">
              <a:rPr lang="ru-RU"/>
              <a:pPr>
                <a:defRPr/>
              </a:pPr>
              <a:t>31.01.2017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C145E-8AA6-4A8A-B5C3-487DE8FA59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3098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96A86-0E1E-46A3-B5A4-BFD1BF32855B}" type="datetimeFigureOut">
              <a:rPr lang="ru-RU"/>
              <a:pPr>
                <a:defRPr/>
              </a:pPr>
              <a:t>31.01.2017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67FB8-E58C-4AAC-87EF-1E7214F07D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547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1CB82-A313-4F70-837C-1E32CDC9A037}" type="datetimeFigureOut">
              <a:rPr lang="ru-RU"/>
              <a:pPr>
                <a:defRPr/>
              </a:pPr>
              <a:t>31.01.2017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78661-BF79-4DF6-8B68-5566743961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9579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597D4-B730-438A-B825-E2F1F488D153}" type="datetimeFigureOut">
              <a:rPr lang="ru-RU"/>
              <a:pPr>
                <a:defRPr/>
              </a:pPr>
              <a:t>31.01.2017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B81AF-6605-431E-A006-B5EB30E74D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772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79E2EA-9D4C-4265-B808-200D6545D28F}" type="datetimeFigureOut">
              <a:rPr lang="ru-RU"/>
              <a:pPr>
                <a:defRPr/>
              </a:pPr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5A6D79-832D-4131-9424-02769CE7F4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437130F-1D94-422E-9017-2187849A8CBD}" type="datetimeFigureOut">
              <a:rPr lang="ru-RU"/>
              <a:pPr>
                <a:defRPr/>
              </a:pPr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7D44C4D-8F70-4198-ADF2-FF9255DF58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284889" y="1827559"/>
            <a:ext cx="6858000" cy="1655762"/>
          </a:xfrm>
        </p:spPr>
        <p:txBody>
          <a:bodyPr/>
          <a:lstStyle/>
          <a:p>
            <a:r>
              <a:rPr lang="ru-RU" sz="2600" b="1" dirty="0" smtClean="0">
                <a:solidFill>
                  <a:srgbClr val="002060"/>
                </a:solidFill>
              </a:rPr>
              <a:t>Об изменении порядка предоставления  </a:t>
            </a:r>
            <a:r>
              <a:rPr lang="ru-RU" sz="2600" b="1" dirty="0">
                <a:solidFill>
                  <a:srgbClr val="002060"/>
                </a:solidFill>
              </a:rPr>
              <a:t>компенсации родителям (законным представителям) платы за присмотр и уход за детьми, посещающими образовательные организации на территории Республики Коми, реализующие образовательную программу дошкольного </a:t>
            </a:r>
            <a:r>
              <a:rPr lang="ru-RU" sz="2600" b="1" dirty="0" smtClean="0">
                <a:solidFill>
                  <a:srgbClr val="002060"/>
                </a:solidFill>
              </a:rPr>
              <a:t>образования, с 1 февраля 2017 года</a:t>
            </a:r>
            <a:endParaRPr lang="ru-RU" sz="2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817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81303" y="17299"/>
            <a:ext cx="8962697" cy="1008529"/>
          </a:xfrm>
          <a:prstGeom prst="rect">
            <a:avLst/>
          </a:prstGeom>
          <a:gradFill flip="none" rotWithShape="1">
            <a:gsLst>
              <a:gs pos="0">
                <a:srgbClr val="89FF69">
                  <a:alpha val="56863"/>
                </a:srgbClr>
              </a:gs>
              <a:gs pos="100000">
                <a:srgbClr val="BBFDBE"/>
              </a:gs>
              <a:gs pos="34000">
                <a:srgbClr val="BDFFAB"/>
              </a:gs>
              <a:gs pos="80000">
                <a:srgbClr val="BBFDBE">
                  <a:alpha val="73725"/>
                </a:srgbClr>
              </a:gs>
              <a:gs pos="100000">
                <a:schemeClr val="bg1">
                  <a:alpha val="89000"/>
                </a:schemeClr>
              </a:gs>
            </a:gsLst>
            <a:lin ang="5400000" scaled="1"/>
            <a:tileRect/>
          </a:gradFill>
          <a:ln w="0">
            <a:solidFill>
              <a:schemeClr val="accent6">
                <a:lumMod val="20000"/>
                <a:lumOff val="80000"/>
                <a:alpha val="33000"/>
              </a:schemeClr>
            </a:solidFill>
          </a:ln>
          <a:scene3d>
            <a:camera prst="orthographicFront"/>
            <a:lightRig rig="threePt" dir="t"/>
          </a:scene3d>
          <a:sp3d contourW="12700">
            <a:bevelT w="0" h="0"/>
            <a:bevelB w="107950" h="82550"/>
            <a:contourClr>
              <a:srgbClr val="66FF3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04863" indent="-1778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Министерство образования, науки и молодежной политики Республики Коми</a:t>
            </a:r>
          </a:p>
        </p:txBody>
      </p:sp>
      <p:pic>
        <p:nvPicPr>
          <p:cNvPr id="5126" name="Picture 2" descr="Картинки по запросу герб республики ком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16" y="69851"/>
            <a:ext cx="898922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39909" y="1304052"/>
            <a:ext cx="8245484" cy="28469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400" dirty="0" smtClean="0">
                <a:latin typeface="Times New Roman"/>
                <a:ea typeface="Times New Roman"/>
              </a:rPr>
              <a:t>РАСПИСКА УВЕДОМЛЕНИЕ</a:t>
            </a:r>
          </a:p>
          <a:p>
            <a:r>
              <a:rPr lang="ru-RU" sz="1200" dirty="0"/>
              <a:t>Заявление и документы гр. ____________________________________</a:t>
            </a:r>
          </a:p>
          <a:p>
            <a:r>
              <a:rPr lang="ru-RU" sz="1200" dirty="0"/>
              <a:t>на   предоставление компенсации платы, взимаемой с родителей (законных представителей) за присмотр и уход за детьми, посещающими образовательные организации на территории Республики Коми, реализующие образовательную программу дошкольного образования принял:</a:t>
            </a:r>
          </a:p>
          <a:p>
            <a:r>
              <a:rPr lang="ru-RU" sz="1200" dirty="0"/>
              <a:t> </a:t>
            </a:r>
          </a:p>
          <a:p>
            <a:r>
              <a:rPr lang="ru-RU" sz="1200" dirty="0"/>
              <a:t>_____________________________________________________________________________________________</a:t>
            </a:r>
          </a:p>
          <a:p>
            <a:r>
              <a:rPr lang="ru-RU" sz="1200" dirty="0"/>
              <a:t>(наименование должности специалиста)</a:t>
            </a:r>
          </a:p>
          <a:p>
            <a:r>
              <a:rPr lang="ru-RU" sz="1200" dirty="0"/>
              <a:t>_____________________________________________________________________________________________</a:t>
            </a:r>
          </a:p>
          <a:p>
            <a:r>
              <a:rPr lang="ru-RU" sz="1200" dirty="0"/>
              <a:t>(подпись)                                                                                                                (расшифровка подписи)</a:t>
            </a:r>
          </a:p>
          <a:p>
            <a:r>
              <a:rPr lang="ru-RU" sz="1200" dirty="0"/>
              <a:t> </a:t>
            </a:r>
          </a:p>
          <a:p>
            <a:r>
              <a:rPr lang="ru-RU" sz="1200" dirty="0"/>
              <a:t>                Перечень представленных документов:</a:t>
            </a:r>
          </a:p>
          <a:p>
            <a:pPr algn="ctr">
              <a:spcAft>
                <a:spcPts val="0"/>
              </a:spcAft>
            </a:pPr>
            <a:endParaRPr lang="ru-RU" sz="1400" dirty="0" smtClean="0"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endParaRPr lang="ru-RU" sz="1000" dirty="0"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endParaRPr lang="ru-RU" sz="900" dirty="0"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7564199"/>
              </p:ext>
            </p:extLst>
          </p:nvPr>
        </p:nvGraphicFramePr>
        <p:xfrm>
          <a:off x="253497" y="4058402"/>
          <a:ext cx="8618898" cy="11170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1257"/>
                <a:gridCol w="3288972"/>
                <a:gridCol w="2039231"/>
                <a:gridCol w="2699438"/>
              </a:tblGrid>
              <a:tr h="269155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№ </a:t>
                      </a:r>
                      <a:r>
                        <a:rPr lang="ru-RU" sz="1200" dirty="0">
                          <a:effectLst/>
                        </a:rPr>
                        <a:t>п/п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058" marR="39058" marT="64256" marB="6425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Наименование документа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058" marR="39058" marT="64256" marB="6425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Количество листов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058" marR="39058" marT="64256" marB="6425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Оригинал/копия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058" marR="39058" marT="64256" marB="64256" anchor="ctr"/>
                </a:tc>
              </a:tr>
              <a:tr h="309940">
                <a:tc>
                  <a:txBody>
                    <a:bodyPr/>
                    <a:lstStyle/>
                    <a:p>
                      <a:pPr indent="450215"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058" marR="39058" marT="64256" marB="64256"/>
                </a:tc>
                <a:tc>
                  <a:txBody>
                    <a:bodyPr/>
                    <a:lstStyle/>
                    <a:p>
                      <a:pPr indent="450215"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058" marR="39058" marT="64256" marB="64256"/>
                </a:tc>
                <a:tc>
                  <a:txBody>
                    <a:bodyPr/>
                    <a:lstStyle/>
                    <a:p>
                      <a:pPr indent="450215"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058" marR="39058" marT="64256" marB="64256"/>
                </a:tc>
                <a:tc>
                  <a:txBody>
                    <a:bodyPr/>
                    <a:lstStyle/>
                    <a:p>
                      <a:pPr indent="450215"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058" marR="39058" marT="64256" marB="64256"/>
                </a:tc>
              </a:tr>
              <a:tr h="309940">
                <a:tc>
                  <a:txBody>
                    <a:bodyPr/>
                    <a:lstStyle/>
                    <a:p>
                      <a:pPr indent="450215"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058" marR="39058" marT="64256" marB="64256"/>
                </a:tc>
                <a:tc>
                  <a:txBody>
                    <a:bodyPr/>
                    <a:lstStyle/>
                    <a:p>
                      <a:pPr indent="450215"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058" marR="39058" marT="64256" marB="64256"/>
                </a:tc>
                <a:tc>
                  <a:txBody>
                    <a:bodyPr/>
                    <a:lstStyle/>
                    <a:p>
                      <a:pPr indent="450215"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058" marR="39058" marT="64256" marB="64256"/>
                </a:tc>
                <a:tc>
                  <a:txBody>
                    <a:bodyPr/>
                    <a:lstStyle/>
                    <a:p>
                      <a:pPr indent="450215"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058" marR="39058" marT="64256" marB="64256"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064075"/>
              </p:ext>
            </p:extLst>
          </p:nvPr>
        </p:nvGraphicFramePr>
        <p:xfrm>
          <a:off x="220815" y="5598702"/>
          <a:ext cx="8564578" cy="563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90489"/>
                <a:gridCol w="2043051"/>
                <a:gridCol w="2557196"/>
                <a:gridCol w="2173842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Регистрационный N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Дата приема документа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Подпись (фамилия, инициалы)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Контактный номер телефона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</a:tr>
              <a:tr h="0">
                <a:tc>
                  <a:txBody>
                    <a:bodyPr/>
                    <a:lstStyle/>
                    <a:p>
                      <a:pPr indent="450215"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indent="450215"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indent="450215"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indent="450215"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979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81303" y="17299"/>
            <a:ext cx="8962697" cy="1008529"/>
          </a:xfrm>
          <a:prstGeom prst="rect">
            <a:avLst/>
          </a:prstGeom>
          <a:gradFill flip="none" rotWithShape="1">
            <a:gsLst>
              <a:gs pos="0">
                <a:srgbClr val="89FF69">
                  <a:alpha val="56863"/>
                </a:srgbClr>
              </a:gs>
              <a:gs pos="100000">
                <a:srgbClr val="BBFDBE"/>
              </a:gs>
              <a:gs pos="34000">
                <a:srgbClr val="BDFFAB"/>
              </a:gs>
              <a:gs pos="80000">
                <a:srgbClr val="BBFDBE">
                  <a:alpha val="73725"/>
                </a:srgbClr>
              </a:gs>
              <a:gs pos="100000">
                <a:schemeClr val="bg1">
                  <a:alpha val="89000"/>
                </a:schemeClr>
              </a:gs>
            </a:gsLst>
            <a:lin ang="5400000" scaled="1"/>
            <a:tileRect/>
          </a:gradFill>
          <a:ln w="0">
            <a:solidFill>
              <a:schemeClr val="accent6">
                <a:lumMod val="20000"/>
                <a:lumOff val="80000"/>
                <a:alpha val="33000"/>
              </a:schemeClr>
            </a:solidFill>
          </a:ln>
          <a:scene3d>
            <a:camera prst="orthographicFront"/>
            <a:lightRig rig="threePt" dir="t"/>
          </a:scene3d>
          <a:sp3d contourW="12700">
            <a:bevelT w="0" h="0"/>
            <a:bevelB w="107950" h="82550"/>
            <a:contourClr>
              <a:srgbClr val="66FF3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04863" indent="-1778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Министерство образования, науки и молодежной политики Республики Коми</a:t>
            </a:r>
          </a:p>
        </p:txBody>
      </p:sp>
      <p:pic>
        <p:nvPicPr>
          <p:cNvPr id="5126" name="Picture 2" descr="Картинки по запросу герб республики ком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16" y="69851"/>
            <a:ext cx="898922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985074"/>
              </p:ext>
            </p:extLst>
          </p:nvPr>
        </p:nvGraphicFramePr>
        <p:xfrm>
          <a:off x="1463556" y="4778855"/>
          <a:ext cx="5897245" cy="10592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48305"/>
                <a:gridCol w="1474470"/>
                <a:gridCol w="1474470"/>
              </a:tblGrid>
              <a:tr h="10592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Руководитель уполномоченного законодательством Республики Коми органа или лицо, уполномоченное для подписания уведомления    М.П.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_______________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подпись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(______________)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ФИО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81303" y="1023981"/>
            <a:ext cx="8637006" cy="375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УВЕДОМЛЕНИЕ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 предоставлении компенсации</a:t>
            </a: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400" dirty="0"/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Уважаемый (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ая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)_______________________________________________! 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r>
              <a:rPr lang="ru-RU" sz="1400" dirty="0"/>
              <a:t>Настоящим уведомляем о том, что Вам предоставлена компенсация платы за присмотр и уход за детьми, посещающими образовательные организации на территории Республики Коми, реализующие образовательную программу дошкольного образования в размере _________%  на ____________________________________________________. </a:t>
            </a:r>
          </a:p>
          <a:p>
            <a:r>
              <a:rPr lang="ru-RU" sz="1400" dirty="0"/>
              <a:t>(фамилия, имя, отчество (при наличии) ребенка, дата рождения)</a:t>
            </a:r>
          </a:p>
          <a:p>
            <a:r>
              <a:rPr lang="ru-RU" sz="1400" dirty="0"/>
              <a:t> </a:t>
            </a:r>
          </a:p>
          <a:p>
            <a:r>
              <a:rPr lang="ru-RU" sz="1400" dirty="0"/>
              <a:t>Срок предоставления компенсации с «____»_____________ 20___ г. по «____»_____________ 20___ г. </a:t>
            </a:r>
          </a:p>
          <a:p>
            <a:r>
              <a:rPr lang="ru-RU" sz="1400" dirty="0"/>
              <a:t> 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510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81303" y="17299"/>
            <a:ext cx="8962697" cy="1008529"/>
          </a:xfrm>
          <a:prstGeom prst="rect">
            <a:avLst/>
          </a:prstGeom>
          <a:gradFill flip="none" rotWithShape="1">
            <a:gsLst>
              <a:gs pos="0">
                <a:srgbClr val="89FF69">
                  <a:alpha val="56863"/>
                </a:srgbClr>
              </a:gs>
              <a:gs pos="100000">
                <a:srgbClr val="BBFDBE"/>
              </a:gs>
              <a:gs pos="34000">
                <a:srgbClr val="BDFFAB"/>
              </a:gs>
              <a:gs pos="80000">
                <a:srgbClr val="BBFDBE">
                  <a:alpha val="73725"/>
                </a:srgbClr>
              </a:gs>
              <a:gs pos="100000">
                <a:schemeClr val="bg1">
                  <a:alpha val="89000"/>
                </a:schemeClr>
              </a:gs>
            </a:gsLst>
            <a:lin ang="5400000" scaled="1"/>
            <a:tileRect/>
          </a:gradFill>
          <a:ln w="0">
            <a:solidFill>
              <a:schemeClr val="accent6">
                <a:lumMod val="20000"/>
                <a:lumOff val="80000"/>
                <a:alpha val="33000"/>
              </a:schemeClr>
            </a:solidFill>
          </a:ln>
          <a:scene3d>
            <a:camera prst="orthographicFront"/>
            <a:lightRig rig="threePt" dir="t"/>
          </a:scene3d>
          <a:sp3d contourW="12700">
            <a:bevelT w="0" h="0"/>
            <a:bevelB w="107950" h="82550"/>
            <a:contourClr>
              <a:srgbClr val="66FF3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04863" indent="-1778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Министерство образования, науки и молодежной политики Республики Коми</a:t>
            </a:r>
          </a:p>
        </p:txBody>
      </p:sp>
      <p:pic>
        <p:nvPicPr>
          <p:cNvPr id="5126" name="Picture 2" descr="Картинки по запросу герб республики ком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16" y="69851"/>
            <a:ext cx="898922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Скругленный прямоугольник 12"/>
          <p:cNvSpPr/>
          <p:nvPr/>
        </p:nvSpPr>
        <p:spPr>
          <a:xfrm>
            <a:off x="556295" y="1192776"/>
            <a:ext cx="7999955" cy="485990"/>
          </a:xfrm>
          <a:prstGeom prst="rect">
            <a:avLst/>
          </a:prstGeom>
          <a:gradFill>
            <a:gsLst>
              <a:gs pos="0">
                <a:srgbClr val="FFF5FE"/>
              </a:gs>
              <a:gs pos="50000">
                <a:srgbClr val="FEFDE3"/>
              </a:gs>
              <a:gs pos="100000">
                <a:srgbClr val="E0FCED"/>
              </a:gs>
            </a:gsLst>
            <a:lin ang="5400000" scaled="0"/>
          </a:gradFill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tIns="91440" bIns="91440" spcCol="1270" anchor="ctr"/>
          <a:lstStyle/>
          <a:p>
            <a:pPr algn="ctr" defTabSz="10668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Нормативно-правовая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база в сфере регулирования компенсации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родительской платы за присмотр и уход за детьми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81303" y="1922804"/>
            <a:ext cx="8814066" cy="948583"/>
          </a:xfrm>
          <a:prstGeom prst="roundRect">
            <a:avLst/>
          </a:prstGeom>
          <a:gradFill>
            <a:gsLst>
              <a:gs pos="0">
                <a:srgbClr val="FFFFC5"/>
              </a:gs>
              <a:gs pos="50000">
                <a:srgbClr val="FFF5FE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ru-RU" altLang="ru-RU" sz="1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ФЗ от </a:t>
            </a:r>
            <a:r>
              <a:rPr lang="ru-RU" altLang="ru-RU" sz="1400" b="1" dirty="0">
                <a:solidFill>
                  <a:srgbClr val="002060"/>
                </a:solidFill>
                <a:latin typeface="Arial" charset="0"/>
                <a:cs typeface="Arial" charset="0"/>
              </a:rPr>
              <a:t>29 декабря 2012 года № 273-ФЗ «Об образовании в </a:t>
            </a:r>
            <a:r>
              <a:rPr lang="ru-RU" altLang="ru-RU" sz="1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РФ» </a:t>
            </a:r>
            <a:r>
              <a:rPr lang="ru-RU" altLang="ru-RU" sz="1400" b="1" dirty="0">
                <a:solidFill>
                  <a:srgbClr val="002060"/>
                </a:solidFill>
                <a:latin typeface="Arial" charset="0"/>
                <a:cs typeface="Arial" charset="0"/>
              </a:rPr>
              <a:t>(пункт 5 статьи 65) </a:t>
            </a:r>
            <a:r>
              <a:rPr lang="ru-RU" altLang="ru-RU" sz="1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- </a:t>
            </a:r>
            <a:r>
              <a:rPr lang="ru-RU" altLang="ru-RU" sz="1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при </a:t>
            </a:r>
            <a:r>
              <a:rPr lang="ru-RU" altLang="ru-RU" sz="1400" dirty="0">
                <a:solidFill>
                  <a:srgbClr val="002060"/>
                </a:solidFill>
                <a:latin typeface="Arial" charset="0"/>
                <a:cs typeface="Arial" charset="0"/>
              </a:rPr>
              <a:t>предоставлении компенсации органы государственной власти субъектов </a:t>
            </a:r>
            <a:r>
              <a:rPr lang="ru-RU" altLang="ru-RU" sz="1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РФ вправе </a:t>
            </a:r>
            <a:r>
              <a:rPr lang="ru-RU" altLang="ru-RU" sz="1400" dirty="0">
                <a:solidFill>
                  <a:srgbClr val="002060"/>
                </a:solidFill>
                <a:latin typeface="Arial" charset="0"/>
                <a:cs typeface="Arial" charset="0"/>
              </a:rPr>
              <a:t>законами и иными нормативными правовыми актами субъектов </a:t>
            </a:r>
            <a:r>
              <a:rPr lang="ru-RU" altLang="ru-RU" sz="1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РФ устанавливать </a:t>
            </a:r>
            <a:r>
              <a:rPr lang="ru-RU" altLang="ru-RU" sz="1400" dirty="0">
                <a:solidFill>
                  <a:srgbClr val="002060"/>
                </a:solidFill>
                <a:latin typeface="Arial" charset="0"/>
                <a:cs typeface="Arial" charset="0"/>
              </a:rPr>
              <a:t>критерии нуждаемости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81303" y="3134884"/>
            <a:ext cx="8814066" cy="736362"/>
          </a:xfrm>
          <a:prstGeom prst="roundRect">
            <a:avLst/>
          </a:prstGeom>
          <a:gradFill>
            <a:gsLst>
              <a:gs pos="0">
                <a:srgbClr val="FFFFC5"/>
              </a:gs>
              <a:gs pos="50000">
                <a:srgbClr val="FFF5FE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779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 Республики Коми от 06 октября 2006 года № 92-РЗ «Об образовании» (статья 3</a:t>
            </a: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- </a:t>
            </a:r>
            <a:endParaRPr lang="ru-RU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779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(статья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1400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закона вводит критерии нуждаемости)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81303" y="4210228"/>
            <a:ext cx="8814066" cy="917247"/>
          </a:xfrm>
          <a:prstGeom prst="roundRect">
            <a:avLst/>
          </a:prstGeom>
          <a:gradFill>
            <a:gsLst>
              <a:gs pos="0">
                <a:srgbClr val="FFFFC5"/>
              </a:gs>
              <a:gs pos="50000">
                <a:srgbClr val="FFF5FE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1400" b="1" dirty="0">
                <a:solidFill>
                  <a:srgbClr val="002060"/>
                </a:solidFill>
                <a:latin typeface="Arial" charset="0"/>
                <a:cs typeface="Times New Roman" pitchFamily="18" charset="0"/>
              </a:rPr>
              <a:t>Постановление Правительства </a:t>
            </a:r>
            <a:r>
              <a:rPr lang="ru-RU" altLang="ru-RU" sz="1400" b="1" dirty="0" smtClean="0">
                <a:solidFill>
                  <a:srgbClr val="002060"/>
                </a:solidFill>
                <a:latin typeface="Arial" charset="0"/>
                <a:cs typeface="Times New Roman" pitchFamily="18" charset="0"/>
              </a:rPr>
              <a:t>РК от </a:t>
            </a:r>
            <a:r>
              <a:rPr lang="ru-RU" altLang="ru-RU" sz="1400" b="1" dirty="0">
                <a:solidFill>
                  <a:srgbClr val="002060"/>
                </a:solidFill>
                <a:latin typeface="Arial" charset="0"/>
                <a:cs typeface="Times New Roman" pitchFamily="18" charset="0"/>
              </a:rPr>
              <a:t>14 февраля 2007 года № 20 «О компенсации родителям (законным представителям) платы за присмотр и уход за детьми, посещающими образовательные организации на территории </a:t>
            </a:r>
            <a:r>
              <a:rPr lang="ru-RU" altLang="ru-RU" sz="1400" b="1" dirty="0" smtClean="0">
                <a:solidFill>
                  <a:srgbClr val="002060"/>
                </a:solidFill>
                <a:latin typeface="Arial" charset="0"/>
                <a:cs typeface="Times New Roman" pitchFamily="18" charset="0"/>
              </a:rPr>
              <a:t>РК, </a:t>
            </a:r>
            <a:r>
              <a:rPr lang="ru-RU" altLang="ru-RU" sz="1400" b="1" dirty="0">
                <a:solidFill>
                  <a:srgbClr val="002060"/>
                </a:solidFill>
                <a:latin typeface="Arial" charset="0"/>
                <a:cs typeface="Times New Roman" pitchFamily="18" charset="0"/>
              </a:rPr>
              <a:t>реализующие образовательную программу дошкольного образования»</a:t>
            </a:r>
            <a:endParaRPr lang="ru-RU" altLang="ru-RU" sz="1400" b="1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49239" y="5482127"/>
            <a:ext cx="8814066" cy="917247"/>
          </a:xfrm>
          <a:prstGeom prst="roundRect">
            <a:avLst/>
          </a:prstGeom>
          <a:gradFill>
            <a:gsLst>
              <a:gs pos="0">
                <a:srgbClr val="FFFFC5"/>
              </a:gs>
              <a:gs pos="50000">
                <a:srgbClr val="FFF5FE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779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Постановление Правительства </a:t>
            </a: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РК от 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 ноября 2014 года № 448 «О среднем размере родительской платы за присмотр и уход за детьми в государственных и муниципальных образовательных организациях, находящихся на территории </a:t>
            </a: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РК»</a:t>
            </a:r>
            <a:endParaRPr lang="ru-RU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80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7669" y="1246188"/>
            <a:ext cx="8347472" cy="1784350"/>
          </a:xfrm>
        </p:spPr>
        <p:txBody>
          <a:bodyPr rtlCol="0">
            <a:noAutofit/>
          </a:bodyPr>
          <a:lstStyle/>
          <a:p>
            <a:pPr marL="360000" eaLnBrk="1" fontAlgn="auto" hangingPunct="1"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компенсация родительской платы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 детей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посещающих дошкольные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организации: </a:t>
            </a:r>
            <a:b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- 20%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родплаты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на первого ребенка;</a:t>
            </a:r>
            <a:b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- 50%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родплаты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на второго ребенка;</a:t>
            </a:r>
            <a:b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70%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родплаты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на третьего ребенка</a:t>
            </a:r>
            <a:b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99322" y="2270124"/>
            <a:ext cx="4942284" cy="4036671"/>
          </a:xfrm>
        </p:spPr>
        <p:txBody>
          <a:bodyPr rtlCol="0">
            <a:normAutofit fontScale="62500" lnSpcReduction="20000"/>
          </a:bodyPr>
          <a:lstStyle/>
          <a:p>
            <a:pPr algn="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29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600" b="1" u="sng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после 1 </a:t>
            </a:r>
            <a:r>
              <a:rPr lang="ru-RU" sz="2600" b="1" u="sng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февраля </a:t>
            </a:r>
            <a:r>
              <a:rPr lang="ru-RU" sz="2600" b="1" u="sng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2017 года:</a:t>
            </a:r>
          </a:p>
          <a:p>
            <a:pPr algn="just" eaLnBrk="1" fontAlgn="auto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defRPr/>
            </a:pPr>
            <a:r>
              <a:rPr lang="ru-RU" sz="23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Получатели:</a:t>
            </a:r>
          </a:p>
          <a:p>
            <a:pPr algn="just" eaLnBrk="1" fontAlgn="auto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defRPr/>
            </a:pPr>
            <a:endParaRPr lang="ru-RU" sz="23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just" eaLnBrk="1" fontAlgn="auto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defRPr/>
            </a:pPr>
            <a:r>
              <a:rPr lang="ru-RU" sz="29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- </a:t>
            </a:r>
            <a:r>
              <a:rPr lang="ru-RU" sz="29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</a:t>
            </a:r>
            <a:r>
              <a:rPr lang="ru-RU" sz="29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дин из родителей </a:t>
            </a:r>
            <a:r>
              <a:rPr lang="ru-RU" sz="29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(законных </a:t>
            </a:r>
            <a:r>
              <a:rPr lang="ru-RU" sz="29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представителей), </a:t>
            </a:r>
            <a:r>
              <a:rPr lang="ru-RU" sz="29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внесших родительскую плату </a:t>
            </a:r>
            <a:r>
              <a:rPr lang="ru-RU" sz="29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 обратившийся в дошкольную образовательную организацию </a:t>
            </a:r>
            <a:r>
              <a:rPr lang="ru-RU" sz="29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 соответствии </a:t>
            </a:r>
            <a:r>
              <a:rPr lang="ru-RU" sz="29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 Порядком обращения, </a:t>
            </a:r>
            <a:r>
              <a:rPr lang="ru-RU" sz="29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при условии </a:t>
            </a:r>
            <a:r>
              <a:rPr lang="ru-RU" sz="29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что </a:t>
            </a:r>
            <a:r>
              <a:rPr lang="ru-RU" sz="29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 семье среднедушевой </a:t>
            </a:r>
            <a:r>
              <a:rPr lang="ru-RU" sz="29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доход </a:t>
            </a:r>
            <a:r>
              <a:rPr lang="ru-RU" sz="29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не превышает полуторного размера средней величины прожиточного минимума</a:t>
            </a:r>
            <a:r>
              <a:rPr lang="ru-RU" sz="29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установленного в Республике Коми, на душу населения, по основным социально-демографическим группам населения и природно-климатическим зонам Республики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83779" y="17299"/>
            <a:ext cx="8860221" cy="1008529"/>
          </a:xfrm>
          <a:prstGeom prst="rect">
            <a:avLst/>
          </a:prstGeom>
          <a:gradFill flip="none" rotWithShape="1">
            <a:gsLst>
              <a:gs pos="0">
                <a:srgbClr val="89FF69">
                  <a:alpha val="56863"/>
                </a:srgbClr>
              </a:gs>
              <a:gs pos="100000">
                <a:srgbClr val="BBFDBE"/>
              </a:gs>
              <a:gs pos="34000">
                <a:srgbClr val="BDFFAB"/>
              </a:gs>
              <a:gs pos="80000">
                <a:srgbClr val="BBFDBE">
                  <a:alpha val="73725"/>
                </a:srgbClr>
              </a:gs>
              <a:gs pos="100000">
                <a:schemeClr val="bg1">
                  <a:alpha val="89000"/>
                </a:schemeClr>
              </a:gs>
            </a:gsLst>
            <a:lin ang="5400000" scaled="1"/>
            <a:tileRect/>
          </a:gradFill>
          <a:ln w="0">
            <a:solidFill>
              <a:schemeClr val="accent6">
                <a:lumMod val="20000"/>
                <a:lumOff val="80000"/>
                <a:alpha val="33000"/>
              </a:schemeClr>
            </a:solidFill>
          </a:ln>
          <a:scene3d>
            <a:camera prst="orthographicFront"/>
            <a:lightRig rig="threePt" dir="t"/>
          </a:scene3d>
          <a:sp3d contourW="12700">
            <a:bevelT w="0" h="0"/>
            <a:bevelB w="107950" h="82550"/>
            <a:contourClr>
              <a:srgbClr val="66FF3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04863" indent="-1778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Министерство образования, науки и молодежной политики Республики Коми</a:t>
            </a:r>
          </a:p>
        </p:txBody>
      </p:sp>
      <p:pic>
        <p:nvPicPr>
          <p:cNvPr id="4103" name="Picture 2" descr="Картинки по запросу герб республики ком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16" y="69851"/>
            <a:ext cx="898922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86916" y="2501901"/>
            <a:ext cx="3894534" cy="335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7500"/>
          </a:bodyPr>
          <a:lstStyle>
            <a:lvl1pPr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ru-RU" sz="1800" b="1" u="sng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800" b="1" u="sng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1 января 2017 года:</a:t>
            </a:r>
          </a:p>
          <a:p>
            <a:pPr algn="just" fontAlgn="auto">
              <a:spcAft>
                <a:spcPts val="0"/>
              </a:spcAft>
              <a:defRPr/>
            </a:pPr>
            <a:endParaRPr lang="ru-RU" sz="18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Получатели:</a:t>
            </a:r>
          </a:p>
          <a:p>
            <a:pPr algn="just" fontAlgn="auto">
              <a:spcAft>
                <a:spcPts val="0"/>
              </a:spcAft>
              <a:defRPr/>
            </a:pPr>
            <a:endParaRPr lang="ru-RU" sz="18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 из родителей </a:t>
            </a:r>
            <a:r>
              <a:rPr lang="ru-RU" sz="1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(законных представителей), 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внесших родительскую </a:t>
            </a: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плату и обратившихся в дошкольную образовательную организацию 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Порядком обращения (утвержден постановлением Правительства Республики Коми от 14 февраля 2007 года № 20)</a:t>
            </a:r>
          </a:p>
          <a:p>
            <a:pPr algn="just" fontAlgn="auto">
              <a:spcAft>
                <a:spcPts val="0"/>
              </a:spcAft>
              <a:defRPr/>
            </a:pPr>
            <a:endParaRPr lang="ru-RU" sz="18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ctrTitle"/>
          </p:nvPr>
        </p:nvSpPr>
        <p:spPr>
          <a:xfrm>
            <a:off x="433982" y="1241114"/>
            <a:ext cx="8347472" cy="374041"/>
          </a:xfrm>
        </p:spPr>
        <p:txBody>
          <a:bodyPr/>
          <a:lstStyle/>
          <a:p>
            <a:pPr marL="358775" eaLnBrk="1" hangingPunct="1"/>
            <a:r>
              <a:rPr lang="ru-RU" altLang="ru-RU" sz="2000" b="1" u="sng" dirty="0" smtClean="0">
                <a:solidFill>
                  <a:srgbClr val="002060"/>
                </a:solidFill>
                <a:latin typeface="Times New Roman" pitchFamily="18" charset="0"/>
              </a:rPr>
              <a:t>Получатели компенсации с 01 февраля 2017 года:</a:t>
            </a:r>
            <a:endParaRPr lang="ru-RU" alt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1303" y="17299"/>
            <a:ext cx="8962697" cy="1008529"/>
          </a:xfrm>
          <a:prstGeom prst="rect">
            <a:avLst/>
          </a:prstGeom>
          <a:gradFill flip="none" rotWithShape="1">
            <a:gsLst>
              <a:gs pos="0">
                <a:srgbClr val="89FF69">
                  <a:alpha val="56863"/>
                </a:srgbClr>
              </a:gs>
              <a:gs pos="100000">
                <a:srgbClr val="BBFDBE"/>
              </a:gs>
              <a:gs pos="34000">
                <a:srgbClr val="BDFFAB"/>
              </a:gs>
              <a:gs pos="80000">
                <a:srgbClr val="BBFDBE">
                  <a:alpha val="73725"/>
                </a:srgbClr>
              </a:gs>
              <a:gs pos="100000">
                <a:schemeClr val="bg1">
                  <a:alpha val="89000"/>
                </a:schemeClr>
              </a:gs>
            </a:gsLst>
            <a:lin ang="5400000" scaled="1"/>
            <a:tileRect/>
          </a:gradFill>
          <a:ln w="0">
            <a:solidFill>
              <a:schemeClr val="accent6">
                <a:lumMod val="20000"/>
                <a:lumOff val="80000"/>
                <a:alpha val="33000"/>
              </a:schemeClr>
            </a:solidFill>
          </a:ln>
          <a:scene3d>
            <a:camera prst="orthographicFront"/>
            <a:lightRig rig="threePt" dir="t"/>
          </a:scene3d>
          <a:sp3d contourW="12700">
            <a:bevelT w="0" h="0"/>
            <a:bevelB w="107950" h="82550"/>
            <a:contourClr>
              <a:srgbClr val="66FF3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04863" indent="-1778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Министерство образования, науки и молодежной политики Республики Коми</a:t>
            </a:r>
          </a:p>
        </p:txBody>
      </p:sp>
      <p:pic>
        <p:nvPicPr>
          <p:cNvPr id="5126" name="Picture 2" descr="Картинки по запросу герб республики ком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16" y="69851"/>
            <a:ext cx="898922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Прямоугольник 3"/>
          <p:cNvSpPr>
            <a:spLocks noChangeArrowheads="1"/>
          </p:cNvSpPr>
          <p:nvPr/>
        </p:nvSpPr>
        <p:spPr bwMode="auto">
          <a:xfrm>
            <a:off x="300036" y="1628213"/>
            <a:ext cx="8615363" cy="2499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49263"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ru-RU" altLang="ru-RU" sz="2000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родители, среднедушевой доход семей которых не превышает 1,5 величину прожиточного минимума,</a:t>
            </a:r>
            <a:r>
              <a:rPr lang="ru-RU" altLang="ru-RU" sz="2000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установленного в Республике Коми на душу населения по основным социально-демографическим группам населения и природно-климатическим </a:t>
            </a:r>
            <a:r>
              <a:rPr lang="ru-RU" altLang="ru-RU" sz="20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зонам по состоянию 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1 декабря 2016 года</a:t>
            </a:r>
            <a:endParaRPr lang="ru-RU" altLang="ru-RU" sz="2000" b="1" dirty="0">
              <a:solidFill>
                <a:srgbClr val="00206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endParaRPr lang="ru-RU" altLang="ru-RU" sz="16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Величина прожиточного минимума в среднем на душу населения</a:t>
            </a:r>
            <a:r>
              <a:rPr lang="ru-RU" altLang="ru-RU" sz="2000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013465"/>
              </p:ext>
            </p:extLst>
          </p:nvPr>
        </p:nvGraphicFramePr>
        <p:xfrm>
          <a:off x="771767" y="4127359"/>
          <a:ext cx="8026509" cy="2500130"/>
        </p:xfrm>
        <a:graphic>
          <a:graphicData uri="http://schemas.openxmlformats.org/drawingml/2006/table">
            <a:tbl>
              <a:tblPr/>
              <a:tblGrid>
                <a:gridCol w="4176133"/>
                <a:gridCol w="2088067"/>
                <a:gridCol w="1762309"/>
              </a:tblGrid>
              <a:tr h="38024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Основные социально-демографические группы населения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Природно-климатические зоны </a:t>
                      </a: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РК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59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северная зона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южная зона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5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Все население,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том числе: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13 618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11 596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200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Трудоспособное население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14 273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12 452</a:t>
                      </a:r>
                      <a:endParaRPr lang="ru-RU" sz="1100" b="1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0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Пенсионеры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10 882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9 536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0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Дети</a:t>
                      </a:r>
                      <a:endParaRPr lang="ru-RU" sz="1100" b="1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14 351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11 510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ctrTitle"/>
          </p:nvPr>
        </p:nvSpPr>
        <p:spPr>
          <a:xfrm>
            <a:off x="433982" y="2616450"/>
            <a:ext cx="8576031" cy="1158844"/>
          </a:xfrm>
        </p:spPr>
        <p:txBody>
          <a:bodyPr/>
          <a:lstStyle/>
          <a:p>
            <a:pPr indent="450215" algn="l">
              <a:lnSpc>
                <a:spcPct val="115000"/>
              </a:lnSpc>
              <a:spcAft>
                <a:spcPts val="0"/>
              </a:spcAft>
            </a:pPr>
            <a:r>
              <a:rPr lang="ru-RU" sz="1600" b="1" u="sng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sz="1600" b="1" u="sng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</a:br>
            <a:r>
              <a:rPr lang="ru-RU" sz="1800" b="1" u="sng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Северная </a:t>
            </a:r>
            <a:r>
              <a:rPr lang="ru-RU" sz="1800" b="1" u="sng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природно-климатическая зона Республики Коми</a:t>
            </a:r>
            <a:r>
              <a:rPr lang="ru-RU" sz="1400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18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- города Воркута, Инта, Печора и Усинск с подчиненными им территориями, </a:t>
            </a:r>
            <a:r>
              <a:rPr lang="ru-RU" sz="1800" dirty="0" err="1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Ижемский</a:t>
            </a:r>
            <a:r>
              <a:rPr lang="ru-RU" sz="18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район, </a:t>
            </a:r>
            <a:r>
              <a:rPr lang="ru-RU" sz="1800" dirty="0" err="1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Усть-Цилемский</a:t>
            </a:r>
            <a:r>
              <a:rPr lang="ru-RU" sz="1800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район</a:t>
            </a:r>
            <a:r>
              <a:rPr lang="ru-RU" sz="1800" dirty="0">
                <a:latin typeface="Calibri"/>
                <a:ea typeface="Calibri"/>
                <a:cs typeface="Times New Roman"/>
              </a:rPr>
              <a:t/>
            </a:r>
            <a:br>
              <a:rPr lang="ru-RU" sz="1800" dirty="0">
                <a:latin typeface="Calibri"/>
                <a:ea typeface="Calibri"/>
                <a:cs typeface="Times New Roman"/>
              </a:rPr>
            </a:br>
            <a:endParaRPr lang="ru-RU" alt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1303" y="17299"/>
            <a:ext cx="8962697" cy="1008529"/>
          </a:xfrm>
          <a:prstGeom prst="rect">
            <a:avLst/>
          </a:prstGeom>
          <a:gradFill flip="none" rotWithShape="1">
            <a:gsLst>
              <a:gs pos="0">
                <a:srgbClr val="89FF69">
                  <a:alpha val="56863"/>
                </a:srgbClr>
              </a:gs>
              <a:gs pos="100000">
                <a:srgbClr val="BBFDBE"/>
              </a:gs>
              <a:gs pos="34000">
                <a:srgbClr val="BDFFAB"/>
              </a:gs>
              <a:gs pos="80000">
                <a:srgbClr val="BBFDBE">
                  <a:alpha val="73725"/>
                </a:srgbClr>
              </a:gs>
              <a:gs pos="100000">
                <a:schemeClr val="bg1">
                  <a:alpha val="89000"/>
                </a:schemeClr>
              </a:gs>
            </a:gsLst>
            <a:lin ang="5400000" scaled="1"/>
            <a:tileRect/>
          </a:gradFill>
          <a:ln w="0">
            <a:solidFill>
              <a:schemeClr val="accent6">
                <a:lumMod val="20000"/>
                <a:lumOff val="80000"/>
                <a:alpha val="33000"/>
              </a:schemeClr>
            </a:solidFill>
          </a:ln>
          <a:scene3d>
            <a:camera prst="orthographicFront"/>
            <a:lightRig rig="threePt" dir="t"/>
          </a:scene3d>
          <a:sp3d contourW="12700">
            <a:bevelT w="0" h="0"/>
            <a:bevelB w="107950" h="82550"/>
            <a:contourClr>
              <a:srgbClr val="66FF3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04863" indent="-1778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Министерство образования, науки и молодежной политики Республики Коми</a:t>
            </a:r>
          </a:p>
        </p:txBody>
      </p:sp>
      <p:pic>
        <p:nvPicPr>
          <p:cNvPr id="5126" name="Picture 2" descr="Картинки по запросу герб республики ком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16" y="69851"/>
            <a:ext cx="898922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319528"/>
              </p:ext>
            </p:extLst>
          </p:nvPr>
        </p:nvGraphicFramePr>
        <p:xfrm>
          <a:off x="818773" y="3797515"/>
          <a:ext cx="7886701" cy="2453640"/>
        </p:xfrm>
        <a:graphic>
          <a:graphicData uri="http://schemas.openxmlformats.org/drawingml/2006/table">
            <a:tbl>
              <a:tblPr firstRow="1" firstCol="1" bandRow="1"/>
              <a:tblGrid>
                <a:gridCol w="2258751"/>
                <a:gridCol w="2258751"/>
                <a:gridCol w="1812364"/>
                <a:gridCol w="1556835"/>
              </a:tblGrid>
              <a:tr h="245364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Состав семьи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Совокупный доход семьи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36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количество членов семьи, всего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из 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членов семьи: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53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трудоспособное население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дети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53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42 936,0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3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64 345,5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3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64 462,5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5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85 872,0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3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85 989,0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3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107 398,5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3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128 925,0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Заголовок 1"/>
          <p:cNvSpPr txBox="1">
            <a:spLocks/>
          </p:cNvSpPr>
          <p:nvPr/>
        </p:nvSpPr>
        <p:spPr bwMode="auto">
          <a:xfrm>
            <a:off x="433982" y="1267487"/>
            <a:ext cx="8347472" cy="832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r>
              <a:rPr lang="ru-RU" sz="20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размеров совокупного дохода семей,</a:t>
            </a:r>
            <a:r>
              <a:rPr lang="ru-RU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имеющих право на получение компенсации родительской платы за присмотр и уход, в зависимости от состава семьи:</a:t>
            </a:r>
          </a:p>
        </p:txBody>
      </p:sp>
    </p:spTree>
    <p:extLst>
      <p:ext uri="{BB962C8B-B14F-4D97-AF65-F5344CB8AC3E}">
        <p14:creationId xmlns:p14="http://schemas.microsoft.com/office/powerpoint/2010/main" val="253970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ctrTitle"/>
          </p:nvPr>
        </p:nvSpPr>
        <p:spPr>
          <a:xfrm>
            <a:off x="374635" y="2598344"/>
            <a:ext cx="8576031" cy="1158844"/>
          </a:xfrm>
        </p:spPr>
        <p:txBody>
          <a:bodyPr/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u="sng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sz="1600" b="1" u="sng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</a:br>
            <a:r>
              <a:rPr lang="ru-RU" sz="1600" b="1" u="sng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Южная природно-климатические зона Республики Коми - </a:t>
            </a:r>
            <a:r>
              <a:rPr lang="ru-RU" sz="16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города Вуктыл, Сосногорск, Сыктывкар, Ухта с подчиненными им территориями, </a:t>
            </a:r>
            <a:r>
              <a:rPr lang="ru-RU" sz="1600" dirty="0" err="1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Койгородский</a:t>
            </a:r>
            <a:r>
              <a:rPr lang="ru-RU" sz="16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район, </a:t>
            </a:r>
            <a:r>
              <a:rPr lang="ru-RU" sz="1600" dirty="0" err="1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Корткеросский</a:t>
            </a:r>
            <a:r>
              <a:rPr lang="ru-RU" sz="16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район, </a:t>
            </a:r>
            <a:r>
              <a:rPr lang="ru-RU" sz="1600" dirty="0" err="1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Княжпогостский</a:t>
            </a:r>
            <a:r>
              <a:rPr lang="ru-RU" sz="16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район, </a:t>
            </a:r>
            <a:r>
              <a:rPr lang="ru-RU" sz="1600" dirty="0" err="1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Прилузский</a:t>
            </a:r>
            <a:r>
              <a:rPr lang="ru-RU" sz="16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район, </a:t>
            </a:r>
            <a:r>
              <a:rPr lang="ru-RU" sz="1600" dirty="0" err="1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Сыктывдинский</a:t>
            </a:r>
            <a:r>
              <a:rPr lang="ru-RU" sz="16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район, </a:t>
            </a:r>
            <a:r>
              <a:rPr lang="ru-RU" sz="1600" dirty="0" err="1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Сысольский</a:t>
            </a:r>
            <a:r>
              <a:rPr lang="ru-RU" sz="16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район, </a:t>
            </a:r>
            <a:r>
              <a:rPr lang="ru-RU" sz="1600" dirty="0" err="1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Троицко</a:t>
            </a:r>
            <a:r>
              <a:rPr lang="ru-RU" sz="16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-Печорский район, </a:t>
            </a:r>
            <a:r>
              <a:rPr lang="ru-RU" sz="1600" dirty="0" err="1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Удорский</a:t>
            </a:r>
            <a:r>
              <a:rPr lang="ru-RU" sz="16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район, </a:t>
            </a:r>
            <a:r>
              <a:rPr lang="ru-RU" sz="1600" dirty="0" err="1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Усть-Вымский</a:t>
            </a:r>
            <a:r>
              <a:rPr lang="ru-RU" sz="16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район, </a:t>
            </a:r>
            <a:r>
              <a:rPr lang="ru-RU" sz="1600" dirty="0" err="1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Усть-Куломский</a:t>
            </a:r>
            <a:r>
              <a:rPr lang="ru-RU" sz="16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район</a:t>
            </a:r>
            <a:r>
              <a:rPr lang="ru-RU" sz="1600" b="1" u="sng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sz="1600" b="1" u="sng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</a:br>
            <a:endParaRPr lang="ru-RU" altLang="ru-RU" sz="1600" b="1" u="sng" dirty="0">
              <a:solidFill>
                <a:srgbClr val="002060"/>
              </a:solidFill>
              <a:latin typeface="Times New Roman"/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1303" y="17299"/>
            <a:ext cx="8962697" cy="1008529"/>
          </a:xfrm>
          <a:prstGeom prst="rect">
            <a:avLst/>
          </a:prstGeom>
          <a:gradFill flip="none" rotWithShape="1">
            <a:gsLst>
              <a:gs pos="0">
                <a:srgbClr val="89FF69">
                  <a:alpha val="56863"/>
                </a:srgbClr>
              </a:gs>
              <a:gs pos="100000">
                <a:srgbClr val="BBFDBE"/>
              </a:gs>
              <a:gs pos="34000">
                <a:srgbClr val="BDFFAB"/>
              </a:gs>
              <a:gs pos="80000">
                <a:srgbClr val="BBFDBE">
                  <a:alpha val="73725"/>
                </a:srgbClr>
              </a:gs>
              <a:gs pos="100000">
                <a:schemeClr val="bg1">
                  <a:alpha val="89000"/>
                </a:schemeClr>
              </a:gs>
            </a:gsLst>
            <a:lin ang="5400000" scaled="1"/>
            <a:tileRect/>
          </a:gradFill>
          <a:ln w="0">
            <a:solidFill>
              <a:schemeClr val="accent6">
                <a:lumMod val="20000"/>
                <a:lumOff val="80000"/>
                <a:alpha val="33000"/>
              </a:schemeClr>
            </a:solidFill>
          </a:ln>
          <a:scene3d>
            <a:camera prst="orthographicFront"/>
            <a:lightRig rig="threePt" dir="t"/>
          </a:scene3d>
          <a:sp3d contourW="12700">
            <a:bevelT w="0" h="0"/>
            <a:bevelB w="107950" h="82550"/>
            <a:contourClr>
              <a:srgbClr val="66FF3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04863" indent="-1778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Министерство образования, науки и молодежной политики Республики Коми</a:t>
            </a:r>
          </a:p>
        </p:txBody>
      </p:sp>
      <p:pic>
        <p:nvPicPr>
          <p:cNvPr id="5126" name="Picture 2" descr="Картинки по запросу герб республики ком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16" y="69851"/>
            <a:ext cx="898922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4954667"/>
              </p:ext>
            </p:extLst>
          </p:nvPr>
        </p:nvGraphicFramePr>
        <p:xfrm>
          <a:off x="818773" y="3797515"/>
          <a:ext cx="7886701" cy="2453640"/>
        </p:xfrm>
        <a:graphic>
          <a:graphicData uri="http://schemas.openxmlformats.org/drawingml/2006/table">
            <a:tbl>
              <a:tblPr firstRow="1" firstCol="1" bandRow="1"/>
              <a:tblGrid>
                <a:gridCol w="2258751"/>
                <a:gridCol w="2258751"/>
                <a:gridCol w="1812364"/>
                <a:gridCol w="1556835"/>
              </a:tblGrid>
              <a:tr h="245364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Состав семьи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Совокупный доход семьи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36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количество членов семьи, всего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из 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членов семьи: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53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трудоспособное население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дети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53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35 943,0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3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54 621,0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3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53 208,0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5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71 886,0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3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70 473,0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3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89 151,0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3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106 416,0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Заголовок 1"/>
          <p:cNvSpPr txBox="1">
            <a:spLocks/>
          </p:cNvSpPr>
          <p:nvPr/>
        </p:nvSpPr>
        <p:spPr bwMode="auto">
          <a:xfrm>
            <a:off x="433982" y="1267487"/>
            <a:ext cx="8347472" cy="832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r>
              <a:rPr lang="ru-RU" sz="20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размеров совокупного дохода семей,</a:t>
            </a:r>
            <a:r>
              <a:rPr lang="ru-RU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имеющих право на получение компенсации родительской платы за присмотр и уход, в зависимости от состава семьи:</a:t>
            </a:r>
          </a:p>
        </p:txBody>
      </p:sp>
    </p:spTree>
    <p:extLst>
      <p:ext uri="{BB962C8B-B14F-4D97-AF65-F5344CB8AC3E}">
        <p14:creationId xmlns:p14="http://schemas.microsoft.com/office/powerpoint/2010/main" val="273972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78591" y="1441451"/>
            <a:ext cx="5905854" cy="3438367"/>
          </a:xfrm>
        </p:spPr>
        <p:txBody>
          <a:bodyPr rtlCol="0">
            <a:normAutofit fontScale="25000" lnSpcReduction="20000"/>
          </a:bodyPr>
          <a:lstStyle/>
          <a:p>
            <a:pPr algn="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29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7200" b="1" u="sng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7200" b="1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осле 1 февраля 2017 года:</a:t>
            </a:r>
          </a:p>
          <a:p>
            <a:pPr algn="just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7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indent="-857250" algn="just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altLang="ru-RU" sz="6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</a:t>
            </a:r>
            <a:r>
              <a:rPr lang="ru-RU" altLang="ru-RU" sz="6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определении состава и среднедушевого дохода </a:t>
            </a:r>
            <a:r>
              <a:rPr lang="ru-RU" altLang="ru-RU" sz="6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семьи;</a:t>
            </a:r>
          </a:p>
          <a:p>
            <a:pPr algn="just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64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indent="-857250" algn="just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altLang="ru-RU" sz="6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altLang="ru-RU" sz="6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опии документов, удостоверяющих личность всех членов семьи;</a:t>
            </a:r>
          </a:p>
          <a:p>
            <a:pPr algn="just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6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6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indent="-857250" algn="just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altLang="ru-RU" sz="6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</a:t>
            </a:r>
            <a:r>
              <a:rPr lang="ru-RU" altLang="ru-RU" sz="6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6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целью определения среднедушевого дохода </a:t>
            </a:r>
            <a:r>
              <a:rPr lang="ru-RU" altLang="ru-RU" sz="6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семьи</a:t>
            </a:r>
            <a:r>
              <a:rPr lang="ru-RU" altLang="ru-RU" sz="6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857250" indent="-857250" algn="just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altLang="ru-RU" sz="6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6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2-НДФЛ </a:t>
            </a:r>
            <a:r>
              <a:rPr lang="ru-RU" altLang="ru-RU" sz="64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ru-RU" altLang="ru-RU" sz="6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информация </a:t>
            </a:r>
            <a:r>
              <a:rPr lang="ru-RU" altLang="ru-RU" sz="6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altLang="ru-RU" sz="6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пенсиях </a:t>
            </a:r>
            <a:r>
              <a:rPr lang="ru-RU" altLang="ru-RU" sz="64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ru-RU" altLang="ru-RU" sz="6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информация </a:t>
            </a:r>
            <a:r>
              <a:rPr lang="ru-RU" altLang="ru-RU" sz="6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altLang="ru-RU" sz="6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стипендиях </a:t>
            </a:r>
            <a:r>
              <a:rPr lang="ru-RU" altLang="ru-RU" sz="64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ru-RU" altLang="ru-RU" sz="6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информация о других видах доходов (при наличии)</a:t>
            </a:r>
          </a:p>
          <a:p>
            <a:pPr algn="just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7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7200" b="1" dirty="0" smtClean="0">
                <a:solidFill>
                  <a:srgbClr val="A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ЛИБО</a:t>
            </a:r>
          </a:p>
          <a:p>
            <a:pPr algn="just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7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ru-RU" altLang="ru-RU" sz="6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СПРАВКА о признании семьи малоимущей</a:t>
            </a:r>
            <a:endParaRPr lang="ru-RU" altLang="ru-RU" sz="7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7656" y="17299"/>
            <a:ext cx="8986344" cy="1008529"/>
          </a:xfrm>
          <a:prstGeom prst="rect">
            <a:avLst/>
          </a:prstGeom>
          <a:gradFill flip="none" rotWithShape="1">
            <a:gsLst>
              <a:gs pos="0">
                <a:srgbClr val="89FF69">
                  <a:alpha val="56863"/>
                </a:srgbClr>
              </a:gs>
              <a:gs pos="100000">
                <a:srgbClr val="BBFDBE"/>
              </a:gs>
              <a:gs pos="34000">
                <a:srgbClr val="BDFFAB"/>
              </a:gs>
              <a:gs pos="80000">
                <a:srgbClr val="BBFDBE">
                  <a:alpha val="73725"/>
                </a:srgbClr>
              </a:gs>
              <a:gs pos="100000">
                <a:schemeClr val="bg1">
                  <a:alpha val="89000"/>
                </a:schemeClr>
              </a:gs>
            </a:gsLst>
            <a:lin ang="5400000" scaled="1"/>
            <a:tileRect/>
          </a:gradFill>
          <a:ln w="0">
            <a:solidFill>
              <a:schemeClr val="accent6">
                <a:lumMod val="20000"/>
                <a:lumOff val="80000"/>
                <a:alpha val="33000"/>
              </a:schemeClr>
            </a:solidFill>
          </a:ln>
          <a:scene3d>
            <a:camera prst="orthographicFront"/>
            <a:lightRig rig="threePt" dir="t"/>
          </a:scene3d>
          <a:sp3d contourW="12700">
            <a:bevelT w="0" h="0"/>
            <a:bevelB w="107950" h="82550"/>
            <a:contourClr>
              <a:srgbClr val="66FF3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04863" indent="-1778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Министерство образования, науки и молодежной политики Республики </a:t>
            </a:r>
            <a:r>
              <a:rPr lang="ru-RU" sz="2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Коми</a:t>
            </a:r>
          </a:p>
        </p:txBody>
      </p:sp>
      <p:pic>
        <p:nvPicPr>
          <p:cNvPr id="6150" name="Picture 2" descr="Картинки по запросу герб республики ком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16" y="69851"/>
            <a:ext cx="898922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157656" y="1566864"/>
            <a:ext cx="2711053" cy="370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7500"/>
          </a:bodyPr>
          <a:lstStyle>
            <a:lvl1pPr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ru-RU" sz="1600" b="1" u="sng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600" b="1" u="sng" dirty="0" smtClean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1 февраля 2017 года:</a:t>
            </a:r>
          </a:p>
          <a:p>
            <a:pPr algn="just" fontAlgn="auto">
              <a:spcAft>
                <a:spcPts val="0"/>
              </a:spcAft>
              <a:defRPr/>
            </a:pPr>
            <a:endParaRPr lang="ru-RU" sz="1600" dirty="0" smtClean="0">
              <a:solidFill>
                <a:srgbClr val="5B9BD5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заявление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 предоставлении компенсации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;</a:t>
            </a:r>
          </a:p>
          <a:p>
            <a:pPr marL="285750" indent="-285750" algn="just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sz="1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85750" indent="-285750" algn="just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документ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удостоверяющий личность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;</a:t>
            </a:r>
          </a:p>
          <a:p>
            <a:pPr marL="285750" indent="-285750" algn="just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sz="1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just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свидетельство о рождении ребенка (детей)</a:t>
            </a:r>
          </a:p>
        </p:txBody>
      </p:sp>
      <p:sp>
        <p:nvSpPr>
          <p:cNvPr id="6152" name="Заголовок 1"/>
          <p:cNvSpPr txBox="1">
            <a:spLocks/>
          </p:cNvSpPr>
          <p:nvPr/>
        </p:nvSpPr>
        <p:spPr bwMode="auto">
          <a:xfrm>
            <a:off x="157657" y="6156389"/>
            <a:ext cx="889580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358775"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6858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b="1" dirty="0" smtClean="0">
                <a:solidFill>
                  <a:srgbClr val="AC0000"/>
                </a:solidFill>
                <a:latin typeface="Times New Roman" pitchFamily="18" charset="0"/>
                <a:cs typeface="Times New Roman" pitchFamily="18" charset="0"/>
              </a:rPr>
              <a:t>!!!</a:t>
            </a:r>
            <a:r>
              <a:rPr lang="ru-RU" altLang="ru-RU" sz="2000" b="1" dirty="0" smtClean="0">
                <a:solidFill>
                  <a:srgbClr val="AC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altLang="ru-RU" sz="2000" b="1" u="sng" dirty="0" smtClean="0">
                <a:solidFill>
                  <a:srgbClr val="AC0000"/>
                </a:solidFill>
                <a:latin typeface="Times New Roman" pitchFamily="18" charset="0"/>
                <a:cs typeface="Times New Roman" pitchFamily="18" charset="0"/>
              </a:rPr>
              <a:t>Переходный </a:t>
            </a:r>
            <a:r>
              <a:rPr lang="ru-RU" altLang="ru-RU" sz="2000" b="1" u="sng" dirty="0">
                <a:solidFill>
                  <a:srgbClr val="AC0000"/>
                </a:solidFill>
                <a:latin typeface="Times New Roman" pitchFamily="18" charset="0"/>
                <a:cs typeface="Times New Roman" pitchFamily="18" charset="0"/>
              </a:rPr>
              <a:t>период:</a:t>
            </a:r>
            <a:r>
              <a:rPr lang="ru-RU" altLang="ru-RU" sz="2000" b="1" dirty="0">
                <a:solidFill>
                  <a:srgbClr val="AC0000"/>
                </a:solidFill>
                <a:latin typeface="Times New Roman" pitchFamily="18" charset="0"/>
                <a:cs typeface="Times New Roman" pitchFamily="18" charset="0"/>
              </a:rPr>
              <a:t> родителю, обратившемуся за предоставлением компенсации до 1 </a:t>
            </a:r>
            <a:r>
              <a:rPr lang="ru-RU" altLang="ru-RU" sz="2000" b="1" dirty="0" smtClean="0">
                <a:solidFill>
                  <a:srgbClr val="AC0000"/>
                </a:solidFill>
                <a:latin typeface="Times New Roman" pitchFamily="18" charset="0"/>
                <a:cs typeface="Times New Roman" pitchFamily="18" charset="0"/>
              </a:rPr>
              <a:t>мая </a:t>
            </a:r>
            <a:r>
              <a:rPr lang="ru-RU" altLang="ru-RU" sz="2000" b="1" dirty="0">
                <a:solidFill>
                  <a:srgbClr val="AC0000"/>
                </a:solidFill>
                <a:latin typeface="Times New Roman" pitchFamily="18" charset="0"/>
                <a:cs typeface="Times New Roman" pitchFamily="18" charset="0"/>
              </a:rPr>
              <a:t>2017 года компенсация будет предоставлена с момента ее приостановления (с февраля по апрель</a:t>
            </a:r>
            <a:r>
              <a:rPr lang="ru-RU" altLang="ru-RU" sz="2000" b="1" dirty="0" smtClean="0">
                <a:solidFill>
                  <a:srgbClr val="AC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altLang="ru-RU" sz="2000" b="1" dirty="0">
              <a:solidFill>
                <a:srgbClr val="AC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3" name="TextBox 6"/>
          <p:cNvSpPr txBox="1">
            <a:spLocks noChangeArrowheads="1"/>
          </p:cNvSpPr>
          <p:nvPr/>
        </p:nvSpPr>
        <p:spPr bwMode="auto">
          <a:xfrm>
            <a:off x="334977" y="1025525"/>
            <a:ext cx="87184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документов , необходимых для предоставления компенсации: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ctrTitle"/>
          </p:nvPr>
        </p:nvSpPr>
        <p:spPr>
          <a:xfrm>
            <a:off x="488915" y="1528763"/>
            <a:ext cx="8347472" cy="404812"/>
          </a:xfrm>
        </p:spPr>
        <p:txBody>
          <a:bodyPr/>
          <a:lstStyle/>
          <a:p>
            <a:pPr marL="358775" eaLnBrk="1" hangingPunct="1"/>
            <a:r>
              <a:rPr lang="ru-RU" altLang="ru-RU" sz="2000" b="1" u="sng" dirty="0" smtClean="0">
                <a:solidFill>
                  <a:srgbClr val="002060"/>
                </a:solidFill>
                <a:latin typeface="Times New Roman" pitchFamily="18" charset="0"/>
              </a:rPr>
              <a:t>Периодичность предоставления документов для назначения компенсации: 1 раз в год (кроме семей, имеющих статус малоимущих)</a:t>
            </a:r>
            <a:endParaRPr lang="ru-RU" alt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1303" y="17299"/>
            <a:ext cx="8962697" cy="1008529"/>
          </a:xfrm>
          <a:prstGeom prst="rect">
            <a:avLst/>
          </a:prstGeom>
          <a:gradFill flip="none" rotWithShape="1">
            <a:gsLst>
              <a:gs pos="0">
                <a:srgbClr val="89FF69">
                  <a:alpha val="56863"/>
                </a:srgbClr>
              </a:gs>
              <a:gs pos="100000">
                <a:srgbClr val="BBFDBE"/>
              </a:gs>
              <a:gs pos="34000">
                <a:srgbClr val="BDFFAB"/>
              </a:gs>
              <a:gs pos="80000">
                <a:srgbClr val="BBFDBE">
                  <a:alpha val="73725"/>
                </a:srgbClr>
              </a:gs>
              <a:gs pos="100000">
                <a:schemeClr val="bg1">
                  <a:alpha val="89000"/>
                </a:schemeClr>
              </a:gs>
            </a:gsLst>
            <a:lin ang="5400000" scaled="1"/>
            <a:tileRect/>
          </a:gradFill>
          <a:ln w="0">
            <a:solidFill>
              <a:schemeClr val="accent6">
                <a:lumMod val="20000"/>
                <a:lumOff val="80000"/>
                <a:alpha val="33000"/>
              </a:schemeClr>
            </a:solidFill>
          </a:ln>
          <a:scene3d>
            <a:camera prst="orthographicFront"/>
            <a:lightRig rig="threePt" dir="t"/>
          </a:scene3d>
          <a:sp3d contourW="12700">
            <a:bevelT w="0" h="0"/>
            <a:bevelB w="107950" h="82550"/>
            <a:contourClr>
              <a:srgbClr val="66FF3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04863" indent="-1778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Министерство образования, науки и молодежной политики Республики Коми</a:t>
            </a:r>
          </a:p>
        </p:txBody>
      </p:sp>
      <p:pic>
        <p:nvPicPr>
          <p:cNvPr id="7174" name="Picture 2" descr="Картинки по запросу герб республики ком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16" y="69851"/>
            <a:ext cx="898922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81175" y="1933575"/>
            <a:ext cx="5211366" cy="515938"/>
          </a:xfrm>
          <a:prstGeom prst="rect">
            <a:avLst/>
          </a:prstGeom>
          <a:gradFill>
            <a:gsLst>
              <a:gs pos="0">
                <a:srgbClr val="FFF5FE"/>
              </a:gs>
              <a:gs pos="50000">
                <a:srgbClr val="FCE4F5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</a:rPr>
              <a:t>АЛГОРИТМ ПРЕДОСТАВЛЕНИЯ КОМПЕНСАЦИИ: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6916" y="2670176"/>
            <a:ext cx="4114800" cy="714375"/>
          </a:xfrm>
          <a:prstGeom prst="roundRect">
            <a:avLst/>
          </a:prstGeom>
          <a:gradFill>
            <a:gsLst>
              <a:gs pos="0">
                <a:srgbClr val="FFF5FE"/>
              </a:gs>
              <a:gs pos="50000">
                <a:srgbClr val="FEFDE3"/>
              </a:gs>
              <a:gs pos="100000">
                <a:srgbClr val="E0FCED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002060"/>
                </a:solidFill>
              </a:rPr>
              <a:t>Родитель предоставляет заявление и копии документов в </a:t>
            </a:r>
            <a:r>
              <a:rPr lang="ru-RU" dirty="0" smtClean="0">
                <a:solidFill>
                  <a:srgbClr val="002060"/>
                </a:solidFill>
              </a:rPr>
              <a:t>ДОО (или в УО)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096285" y="3546475"/>
            <a:ext cx="5882220" cy="793750"/>
          </a:xfrm>
          <a:prstGeom prst="roundRect">
            <a:avLst/>
          </a:prstGeom>
          <a:gradFill>
            <a:gsLst>
              <a:gs pos="0">
                <a:srgbClr val="FFF5FE"/>
              </a:gs>
              <a:gs pos="50000">
                <a:srgbClr val="FEFDE3"/>
              </a:gs>
              <a:gs pos="100000">
                <a:srgbClr val="E0FCED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002060"/>
                </a:solidFill>
              </a:rPr>
              <a:t>Копии документов заверяются лицом, уполномоченным принимать документы в образовательной организации. Заявление регистрируется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6916" y="4540249"/>
            <a:ext cx="4177903" cy="1063845"/>
          </a:xfrm>
          <a:prstGeom prst="roundRect">
            <a:avLst/>
          </a:prstGeom>
          <a:gradFill>
            <a:gsLst>
              <a:gs pos="0">
                <a:srgbClr val="FFF5FE"/>
              </a:gs>
              <a:gs pos="50000">
                <a:srgbClr val="FEFDE3"/>
              </a:gs>
              <a:gs pos="100000">
                <a:srgbClr val="E0FCED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002060"/>
                </a:solidFill>
              </a:rPr>
              <a:t>ДОО направляет в управление (отдел)образованием копии документов в течение 3 рабочих дней со дня их регистрации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209924" y="5695950"/>
            <a:ext cx="5768580" cy="1041400"/>
          </a:xfrm>
          <a:prstGeom prst="roundRect">
            <a:avLst/>
          </a:prstGeom>
          <a:gradFill>
            <a:gsLst>
              <a:gs pos="0">
                <a:srgbClr val="FFF5FE"/>
              </a:gs>
              <a:gs pos="50000">
                <a:srgbClr val="FEFDE3"/>
              </a:gs>
              <a:gs pos="100000">
                <a:srgbClr val="E0FCED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002060"/>
                </a:solidFill>
              </a:rPr>
              <a:t>Управление (отдел)образованием принимает решение о назначении (отказе в назначении) компенсации в течение 5 рабочих дней со дня получения документов и направляет уведомление родителю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4332089" y="3027363"/>
            <a:ext cx="1762125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6104352" y="3027364"/>
            <a:ext cx="0" cy="3571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1256958" y="3956539"/>
            <a:ext cx="1762125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386263" y="5108575"/>
            <a:ext cx="1762125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6148388" y="5108575"/>
            <a:ext cx="0" cy="3571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1256958" y="3983038"/>
            <a:ext cx="0" cy="3571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81303" y="17299"/>
            <a:ext cx="8962697" cy="1008529"/>
          </a:xfrm>
          <a:prstGeom prst="rect">
            <a:avLst/>
          </a:prstGeom>
          <a:gradFill flip="none" rotWithShape="1">
            <a:gsLst>
              <a:gs pos="0">
                <a:srgbClr val="89FF69">
                  <a:alpha val="56863"/>
                </a:srgbClr>
              </a:gs>
              <a:gs pos="100000">
                <a:srgbClr val="BBFDBE"/>
              </a:gs>
              <a:gs pos="34000">
                <a:srgbClr val="BDFFAB"/>
              </a:gs>
              <a:gs pos="80000">
                <a:srgbClr val="BBFDBE">
                  <a:alpha val="73725"/>
                </a:srgbClr>
              </a:gs>
              <a:gs pos="100000">
                <a:schemeClr val="bg1">
                  <a:alpha val="89000"/>
                </a:schemeClr>
              </a:gs>
            </a:gsLst>
            <a:lin ang="5400000" scaled="1"/>
            <a:tileRect/>
          </a:gradFill>
          <a:ln w="0">
            <a:solidFill>
              <a:schemeClr val="accent6">
                <a:lumMod val="20000"/>
                <a:lumOff val="80000"/>
                <a:alpha val="33000"/>
              </a:schemeClr>
            </a:solidFill>
          </a:ln>
          <a:scene3d>
            <a:camera prst="orthographicFront"/>
            <a:lightRig rig="threePt" dir="t"/>
          </a:scene3d>
          <a:sp3d contourW="12700">
            <a:bevelT w="0" h="0"/>
            <a:bevelB w="107950" h="82550"/>
            <a:contourClr>
              <a:srgbClr val="66FF3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04863" indent="-1778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Министерство образования, науки и молодежной политики Республики Коми</a:t>
            </a:r>
          </a:p>
        </p:txBody>
      </p:sp>
      <p:pic>
        <p:nvPicPr>
          <p:cNvPr id="5126" name="Picture 2" descr="Картинки по запросу герб республики ком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16" y="69851"/>
            <a:ext cx="898922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3441129"/>
              </p:ext>
            </p:extLst>
          </p:nvPr>
        </p:nvGraphicFramePr>
        <p:xfrm>
          <a:off x="1362559" y="4490518"/>
          <a:ext cx="6857988" cy="981456"/>
        </p:xfrm>
        <a:graphic>
          <a:graphicData uri="http://schemas.openxmlformats.org/drawingml/2006/table">
            <a:tbl>
              <a:tblPr firstRow="1" firstCol="1" bandRow="1"/>
              <a:tblGrid>
                <a:gridCol w="686801"/>
                <a:gridCol w="2742193"/>
                <a:gridCol w="1420154"/>
                <a:gridCol w="2008840"/>
              </a:tblGrid>
              <a:tr h="3987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</a:rPr>
                        <a:t>№ п/п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</a:rPr>
                        <a:t>Ф.И.О. члена семьи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Степень 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</a:rPr>
                        <a:t>родства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</a:rPr>
                        <a:t>Социальный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статус, вид дохода</a:t>
                      </a:r>
                      <a:r>
                        <a:rPr lang="ru-RU" sz="1400" baseline="0" dirty="0" smtClean="0">
                          <a:effectLst/>
                          <a:latin typeface="Times New Roman"/>
                          <a:ea typeface="Calibri"/>
                        </a:rPr>
                        <a:t> (при наличии)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3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3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020846"/>
              </p:ext>
            </p:extLst>
          </p:nvPr>
        </p:nvGraphicFramePr>
        <p:xfrm>
          <a:off x="536377" y="5506784"/>
          <a:ext cx="7886700" cy="1194816"/>
        </p:xfrm>
        <a:graphic>
          <a:graphicData uri="http://schemas.openxmlformats.org/drawingml/2006/table">
            <a:tbl>
              <a:tblPr firstRow="1" firstCol="1" bandRow="1"/>
              <a:tblGrid>
                <a:gridCol w="369098"/>
                <a:gridCol w="7517602"/>
              </a:tblGrid>
              <a:tr h="0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К заявлению представлены следующие документы: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Согласие на обработку персональных данных, оформленное в соответствии с требованиями Федерального закона от 27 июля 2006 г. № 152-ФЗ «О персональных данных» на ___ л. в 1 экз.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235623" y="938214"/>
            <a:ext cx="8854055" cy="3739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ЗАЯВЛЕНИЕ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о предоставлении компенсации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lang="ru-RU" sz="1000" dirty="0"/>
              <a:t>На основании постановления Правительства Республики Коми от 14 февраля 2007 г. № 20 «О компенсации родителям (законным представителям) платы за присмотр и уход за детьми, посещающими образовательные организации на территории Республики Коми, реализующие образовательную программу дошкольного образования» прошу предоставить компенсацию платы, взимаемой с родителей (законных представителей) за присмотр и уход за детьми, посещающими образовательные организации на территории Республики Коми, реализующие образовательную программу дошкольного образования (далее – компенсация), на _____________________</a:t>
            </a:r>
          </a:p>
          <a:p>
            <a:r>
              <a:rPr lang="ru-RU" sz="1000" dirty="0"/>
              <a:t> </a:t>
            </a:r>
          </a:p>
          <a:p>
            <a:r>
              <a:rPr lang="ru-RU" sz="1000" dirty="0"/>
              <a:t>________________________________________________________________</a:t>
            </a:r>
          </a:p>
          <a:p>
            <a:r>
              <a:rPr lang="ru-RU" sz="1000" dirty="0"/>
              <a:t>(фамилия, имя, отчество (при наличии) ребенка, дата рождения)</a:t>
            </a:r>
          </a:p>
          <a:p>
            <a:r>
              <a:rPr lang="ru-RU" sz="1000" dirty="0"/>
              <a:t> </a:t>
            </a:r>
          </a:p>
          <a:p>
            <a:r>
              <a:rPr lang="ru-RU" sz="1000" dirty="0"/>
              <a:t>посещающего______________________________________________________ </a:t>
            </a:r>
          </a:p>
          <a:p>
            <a:r>
              <a:rPr lang="ru-RU" sz="1000" dirty="0"/>
              <a:t>           (наименование образовательной организации)</a:t>
            </a:r>
          </a:p>
          <a:p>
            <a:r>
              <a:rPr lang="ru-RU" sz="1000" dirty="0"/>
              <a:t>Я    предупрежден(а), что компенсация, предоставленная неправомерно  вследствие представления мною документов с заведомо неверными сведениями,  сокрытия  данных,  влияющих  на ее предоставление или  на  исчисление  размера,  взыскивается  в установленном законодательством порядке.</a:t>
            </a:r>
          </a:p>
          <a:p>
            <a:r>
              <a:rPr lang="ru-RU" sz="1000" dirty="0"/>
              <a:t>         Я согласен(на) на проведение проверки представленных мною сведений.</a:t>
            </a:r>
          </a:p>
          <a:p>
            <a:r>
              <a:rPr lang="ru-RU" sz="1000" dirty="0"/>
              <a:t>Я обязуюсь извещать образовательную организацию или уполномоченный законодательством Республики Коми орган о наступлении обстоятельств, влекущих прекращение предоставления компенсации и (или) изменение размера компенсации в течение 10 рабочих дней со дня наступления соответствующих обстоятельств.</a:t>
            </a:r>
          </a:p>
          <a:p>
            <a:r>
              <a:rPr lang="ru-RU" sz="1000" dirty="0"/>
              <a:t>С целью определения состава и среднедушевого дохода семьи для предоставления компенсации сообщаю сведения о составе моей семьи*: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6585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2702</TotalTime>
  <Words>1132</Words>
  <Application>Microsoft Office PowerPoint</Application>
  <PresentationFormat>Экран (4:3)</PresentationFormat>
  <Paragraphs>235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Тема Office</vt:lpstr>
      <vt:lpstr>1_Тема Office</vt:lpstr>
      <vt:lpstr>Презентация PowerPoint</vt:lpstr>
      <vt:lpstr>Презентация PowerPoint</vt:lpstr>
      <vt:lpstr>компенсация родительской платы родителям детей, посещающих дошкольные образовательные организации:  - 20% родплаты – на первого ребенка; - 50% родплаты – на второго ребенка; 70% родплаты – на третьего ребенка  </vt:lpstr>
      <vt:lpstr>Получатели компенсации с 01 февраля 2017 года:</vt:lpstr>
      <vt:lpstr> Северная природно-климатическая зона Республики Коми - города Воркута, Инта, Печора и Усинск с подчиненными им территориями, Ижемский район, Усть-Цилемский район </vt:lpstr>
      <vt:lpstr> Южная природно-климатические зона Республики Коми - города Вуктыл, Сосногорск, Сыктывкар, Ухта с подчиненными им территориями, Койгородский район, Корткеросский район, Княжпогостский район, Прилузский район, Сыктывдинский район, Сысольский район, Троицко-Печорский район, Удорский район, Усть-Вымский район, Усть-Куломский район </vt:lpstr>
      <vt:lpstr>Презентация PowerPoint</vt:lpstr>
      <vt:lpstr>Периодичность предоставления документов для назначения компенсации: 1 раз в год (кроме семей, имеющих статус малоимущих)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Копосова Анна Сергеевна</dc:creator>
  <cp:lastModifiedBy>Милюхин Кирилл Ильич</cp:lastModifiedBy>
  <cp:revision>215</cp:revision>
  <cp:lastPrinted>2017-01-30T09:17:34Z</cp:lastPrinted>
  <dcterms:created xsi:type="dcterms:W3CDTF">2016-04-13T19:55:34Z</dcterms:created>
  <dcterms:modified xsi:type="dcterms:W3CDTF">2017-01-31T09:00:49Z</dcterms:modified>
</cp:coreProperties>
</file>